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70" r:id="rId3"/>
    <p:sldMasterId id="2147483695" r:id="rId4"/>
    <p:sldMasterId id="2147483708" r:id="rId5"/>
  </p:sldMasterIdLst>
  <p:notesMasterIdLst>
    <p:notesMasterId r:id="rId26"/>
  </p:notesMasterIdLst>
  <p:handoutMasterIdLst>
    <p:handoutMasterId r:id="rId27"/>
  </p:handoutMasterIdLst>
  <p:sldIdLst>
    <p:sldId id="284" r:id="rId6"/>
    <p:sldId id="343" r:id="rId7"/>
    <p:sldId id="335" r:id="rId8"/>
    <p:sldId id="334" r:id="rId9"/>
    <p:sldId id="299" r:id="rId10"/>
    <p:sldId id="319" r:id="rId11"/>
    <p:sldId id="303" r:id="rId12"/>
    <p:sldId id="304" r:id="rId13"/>
    <p:sldId id="301" r:id="rId14"/>
    <p:sldId id="348" r:id="rId15"/>
    <p:sldId id="308" r:id="rId16"/>
    <p:sldId id="292" r:id="rId17"/>
    <p:sldId id="344" r:id="rId18"/>
    <p:sldId id="336" r:id="rId19"/>
    <p:sldId id="337" r:id="rId20"/>
    <p:sldId id="345" r:id="rId21"/>
    <p:sldId id="321" r:id="rId22"/>
    <p:sldId id="327" r:id="rId23"/>
    <p:sldId id="347" r:id="rId24"/>
    <p:sldId id="268" r:id="rId25"/>
  </p:sldIdLst>
  <p:sldSz cx="9144000" cy="6858000" type="screen4x3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7" autoAdjust="0"/>
  </p:normalViewPr>
  <p:slideViewPr>
    <p:cSldViewPr snapToGrid="0" snapToObjects="1">
      <p:cViewPr varScale="1">
        <p:scale>
          <a:sx n="77" d="100"/>
          <a:sy n="77" d="100"/>
        </p:scale>
        <p:origin x="1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/>
          <a:lstStyle>
            <a:lvl1pPr algn="r">
              <a:defRPr sz="1200"/>
            </a:lvl1pPr>
          </a:lstStyle>
          <a:p>
            <a:fld id="{E7F6E5BD-8F81-4D6E-87E1-F60CEBBC9D54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29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29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 anchor="b"/>
          <a:lstStyle>
            <a:lvl1pPr algn="r">
              <a:defRPr sz="1200"/>
            </a:lvl1pPr>
          </a:lstStyle>
          <a:p>
            <a:fld id="{D4CD2E35-7D58-47B7-81A4-56A869BAB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40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/>
          <a:lstStyle>
            <a:lvl1pPr algn="r">
              <a:defRPr sz="1200"/>
            </a:lvl1pPr>
          </a:lstStyle>
          <a:p>
            <a:fld id="{BF12AF1D-8759-4B24-9225-6B67FB314EE0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3" tIns="45141" rIns="90283" bIns="451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0283" tIns="45141" rIns="90283" bIns="451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29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29"/>
            <a:ext cx="2911263" cy="492760"/>
          </a:xfrm>
          <a:prstGeom prst="rect">
            <a:avLst/>
          </a:prstGeom>
        </p:spPr>
        <p:txBody>
          <a:bodyPr vert="horz" lIns="90283" tIns="45141" rIns="90283" bIns="45141" rtlCol="0" anchor="b"/>
          <a:lstStyle>
            <a:lvl1pPr algn="r">
              <a:defRPr sz="1200"/>
            </a:lvl1pPr>
          </a:lstStyle>
          <a:p>
            <a:fld id="{2AB5A42A-1712-4B95-9A06-CD32F798B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5A42A-1712-4B95-9A06-CD32F798B2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9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82767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34179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385592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37004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E0572EE-E8A6-43C3-82A9-7D6D56F2E764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82916" indent="-225720" defTabSz="4436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34355" indent="-225720" defTabSz="4436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385795" indent="-225720" defTabSz="4436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37234" indent="-225720" defTabSz="4436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79" algn="l"/>
                <a:tab pos="1431126" algn="l"/>
                <a:tab pos="2147472" algn="l"/>
                <a:tab pos="28622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897E87DA-7673-431A-8ADC-AA57A84C0B94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82767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34179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385592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37004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4736" algn="l"/>
                <a:tab pos="1431040" algn="l"/>
                <a:tab pos="2147343" algn="l"/>
                <a:tab pos="2862079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6189EDBE-9883-433A-B4B8-0531C509345C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3571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82767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34179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385592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37004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8B81BA60-7DD8-4597-94C4-93FF93570567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1363"/>
            <a:ext cx="4914900" cy="3687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831" y="4680947"/>
            <a:ext cx="5369975" cy="44303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692" tIns="45345" rIns="90692" bIns="45345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82767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34179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385592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37004" indent="-225707" defTabSz="4435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6304" algn="l"/>
                <a:tab pos="1434175" algn="l"/>
                <a:tab pos="2153613" algn="l"/>
                <a:tab pos="2869916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8B81BA60-7DD8-4597-94C4-93FF93570567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1363"/>
            <a:ext cx="4914900" cy="3687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831" y="4680947"/>
            <a:ext cx="5369975" cy="44303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692" tIns="45345" rIns="90692" bIns="45345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1" y="6501767"/>
            <a:ext cx="652522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1" y="6501767"/>
            <a:ext cx="652522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1" y="6501767"/>
            <a:ext cx="652522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logo_horizot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050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2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5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2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24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6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40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65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8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0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3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99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7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38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4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69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1" y="6501767"/>
            <a:ext cx="652522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54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7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0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0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3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68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0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0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6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79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4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02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1" y="6501767"/>
            <a:ext cx="652522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8A89-4001-884A-8ADD-8F3C2F1158A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6819-E778-E741-A8F2-6607A239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afety/btsf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chafea/food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700807"/>
            <a:ext cx="7904931" cy="2423517"/>
          </a:xfrm>
        </p:spPr>
        <p:txBody>
          <a:bodyPr>
            <a:normAutofit/>
          </a:bodyPr>
          <a:lstStyle/>
          <a:p>
            <a:pPr marL="36000"/>
            <a:r>
              <a:rPr lang="en-GB" sz="1100" b="1" kern="0" dirty="0" smtClean="0">
                <a:ea typeface="MS PGothic" pitchFamily="34" charset="-128"/>
              </a:rPr>
              <a:t> </a:t>
            </a:r>
            <a:r>
              <a:rPr lang="en-GB" b="1" kern="0" dirty="0" smtClean="0">
                <a:ea typeface="MS PGothic" pitchFamily="34" charset="-128"/>
              </a:rPr>
              <a:t/>
            </a:r>
            <a:br>
              <a:rPr lang="en-GB" b="1" kern="0" dirty="0" smtClean="0">
                <a:ea typeface="MS PGothic" pitchFamily="34" charset="-128"/>
              </a:rPr>
            </a:br>
            <a:r>
              <a:rPr lang="en-GB" b="1" kern="0" dirty="0" smtClean="0">
                <a:ea typeface="MS PGothic" pitchFamily="34" charset="-128"/>
              </a:rPr>
              <a:t>The 'Better </a:t>
            </a:r>
            <a:r>
              <a:rPr lang="en-GB" b="1" kern="0" dirty="0">
                <a:ea typeface="MS PGothic" pitchFamily="34" charset="-128"/>
              </a:rPr>
              <a:t>Training </a:t>
            </a:r>
            <a:br>
              <a:rPr lang="en-GB" b="1" kern="0" dirty="0">
                <a:ea typeface="MS PGothic" pitchFamily="34" charset="-128"/>
              </a:rPr>
            </a:br>
            <a:r>
              <a:rPr lang="en-GB" b="1" kern="0" dirty="0">
                <a:ea typeface="MS PGothic" pitchFamily="34" charset="-128"/>
              </a:rPr>
              <a:t>for Safer </a:t>
            </a:r>
            <a:r>
              <a:rPr lang="en-GB" b="1" kern="0" dirty="0" smtClean="0">
                <a:ea typeface="MS PGothic" pitchFamily="34" charset="-128"/>
              </a:rPr>
              <a:t>Food' initiative</a:t>
            </a:r>
            <a:br>
              <a:rPr lang="en-GB" b="1" kern="0" dirty="0" smtClean="0">
                <a:ea typeface="MS PGothic" pitchFamily="34" charset="-128"/>
              </a:rPr>
            </a:br>
            <a:r>
              <a:rPr lang="en-GB" sz="3600" b="1" kern="0" dirty="0" smtClean="0">
                <a:ea typeface="MS PGothic" pitchFamily="34" charset="-128"/>
              </a:rPr>
              <a:t>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3" y="4752975"/>
            <a:ext cx="6698569" cy="1209676"/>
          </a:xfrm>
        </p:spPr>
        <p:txBody>
          <a:bodyPr>
            <a:normAutofit fontScale="92500"/>
          </a:bodyPr>
          <a:lstStyle/>
          <a:p>
            <a:pPr lvl="0" defTabSz="914400" fontAlgn="base">
              <a:spcAft>
                <a:spcPct val="0"/>
              </a:spcAft>
              <a:buClr>
                <a:srgbClr val="0F5494"/>
              </a:buClr>
            </a:pPr>
            <a:r>
              <a:rPr lang="en-GB" sz="2800" kern="0" dirty="0" smtClean="0">
                <a:solidFill>
                  <a:srgbClr val="FFFFFF"/>
                </a:solidFill>
                <a:ea typeface="MS PGothic" pitchFamily="34" charset="-128"/>
              </a:rPr>
              <a:t>BTSF INFO-DAY</a:t>
            </a:r>
          </a:p>
          <a:p>
            <a:pPr lvl="0" defTabSz="914400" fontAlgn="base">
              <a:spcAft>
                <a:spcPct val="0"/>
              </a:spcAft>
              <a:buClr>
                <a:srgbClr val="0F5494"/>
              </a:buClr>
            </a:pPr>
            <a:r>
              <a:rPr lang="en-GB" sz="2800" kern="0" dirty="0" smtClean="0">
                <a:solidFill>
                  <a:srgbClr val="FFFFFF"/>
                </a:solidFill>
                <a:ea typeface="MS PGothic" pitchFamily="34" charset="-128"/>
              </a:rPr>
              <a:t>Luxembourg, 11 September 2019</a:t>
            </a:r>
            <a:endParaRPr lang="en-GB" kern="0" dirty="0" smtClean="0">
              <a:solidFill>
                <a:srgbClr val="FFFFFF"/>
              </a:solidFill>
              <a:ea typeface="MS PGothic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9591"/>
            <a:ext cx="8115300" cy="384644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3200" b="1" dirty="0">
                <a:solidFill>
                  <a:srgbClr val="336699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BTSF tomorrow </a:t>
            </a:r>
            <a:endParaRPr lang="en-GB" altLang="en-US" sz="3200" b="1" dirty="0" smtClean="0">
              <a:solidFill>
                <a:srgbClr val="336699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GB" altLang="en-US" sz="3200" b="1" dirty="0">
              <a:solidFill>
                <a:srgbClr val="336699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800" dirty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Engaging in a more blended approach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800" dirty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Reinforcing dissemination efforts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800" dirty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Launch of a BTSF </a:t>
            </a:r>
            <a:r>
              <a:rPr lang="en-GB" altLang="en-US" sz="2800" dirty="0" smtClean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Academy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r-BE" altLang="en-US" sz="1600" dirty="0">
              <a:solidFill>
                <a:srgbClr val="000000"/>
              </a:solidFill>
              <a:latin typeface="Verdana" pitchFamily="34" charset="0"/>
              <a:ea typeface="Microsoft YaHei" pitchFamily="34" charset="-122"/>
              <a:cs typeface="Verdana" pitchFamily="34" charset="0"/>
            </a:endParaRPr>
          </a:p>
          <a:p>
            <a:pPr marL="457200" lvl="1" indent="0" algn="ctr">
              <a:spcBef>
                <a:spcPts val="600"/>
              </a:spcBef>
              <a:buNone/>
            </a:pPr>
            <a:r>
              <a:rPr lang="en-GB" sz="28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28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on-line training offer</a:t>
            </a:r>
            <a:endParaRPr lang="en-GB" sz="2800" b="1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GB" altLang="en-US" sz="2800" dirty="0">
              <a:solidFill>
                <a:srgbClr val="000000"/>
              </a:solidFill>
              <a:latin typeface="Verdana" pitchFamily="34" charset="0"/>
              <a:ea typeface="Microsoft YaHei" pitchFamily="34" charset="-122"/>
              <a:cs typeface="Verdan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49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477962"/>
            <a:ext cx="82296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a blended learning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1" y="2162175"/>
            <a:ext cx="8772524" cy="4210050"/>
          </a:xfrm>
        </p:spPr>
        <p:txBody>
          <a:bodyPr>
            <a:normAutofit fontScale="85000" lnSpcReduction="10000"/>
          </a:bodyPr>
          <a:lstStyle/>
          <a:p>
            <a:pPr marL="3175" lvl="1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GB" b="1" dirty="0" smtClean="0">
                <a:solidFill>
                  <a:srgbClr val="99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features</a:t>
            </a:r>
          </a:p>
          <a:p>
            <a:pPr marL="361950" lvl="1" indent="-358775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continue with face-to face training (advanced courses, practical courses, trainers training, etc.)</a:t>
            </a:r>
          </a:p>
          <a:p>
            <a:pPr marL="361950" lvl="1" indent="-358775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diversify the training offer by including new technologies (e-learning, tutorials, etc.)</a:t>
            </a:r>
          </a:p>
          <a:p>
            <a:pPr marL="3175" lvl="1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GB" b="1" dirty="0" smtClean="0">
                <a:solidFill>
                  <a:srgbClr val="99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already developed or under development</a:t>
            </a:r>
          </a:p>
          <a:p>
            <a:pPr marL="381000" lvl="1" indent="-381000">
              <a:buClr>
                <a:schemeClr val="tx1"/>
              </a:buClr>
              <a:buFontTx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E-learning modules now readily available for EU MS officials </a:t>
            </a:r>
          </a:p>
          <a:p>
            <a:pPr marL="381000" lvl="1" indent="-381000">
              <a:buClr>
                <a:schemeClr val="tx1"/>
              </a:buClr>
              <a:buFontTx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recording of the most interesting sessions during face-to-face training</a:t>
            </a:r>
          </a:p>
        </p:txBody>
      </p:sp>
    </p:spTree>
    <p:extLst>
      <p:ext uri="{BB962C8B-B14F-4D97-AF65-F5344CB8AC3E}">
        <p14:creationId xmlns:p14="http://schemas.microsoft.com/office/powerpoint/2010/main" val="217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1536700"/>
            <a:ext cx="8950325" cy="504825"/>
          </a:xfrm>
        </p:spPr>
        <p:txBody>
          <a:bodyPr>
            <a:noAutofit/>
          </a:bodyPr>
          <a:lstStyle/>
          <a:p>
            <a:pPr marL="3175" eaLnBrk="1" hangingPunct="1"/>
            <a:r>
              <a:rPr lang="en-GB" sz="32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Reinforcing dissemination efforts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2438399"/>
            <a:ext cx="8696325" cy="3738563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 selection of participants (e.g. involvement of national trainers)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Systematic  mandatory i</a:t>
            </a:r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nformation sharing process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upon return (questionnaire)</a:t>
            </a:r>
            <a:endParaRPr lang="en-GB" sz="24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d</a:t>
            </a:r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evelopment of dissemination plans</a:t>
            </a:r>
          </a:p>
          <a:p>
            <a:pPr marL="57150" indent="0" algn="ctr" eaLnBrk="1" hangingPunct="1">
              <a:spcBef>
                <a:spcPts val="2400"/>
              </a:spcBef>
              <a:buClr>
                <a:schemeClr val="tx1"/>
              </a:buClr>
              <a:buFontTx/>
              <a:buNone/>
              <a:defRPr/>
            </a:pPr>
            <a:r>
              <a:rPr lang="en-GB" sz="3400" b="1" i="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2800" b="1" i="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factors in training success</a:t>
            </a:r>
          </a:p>
        </p:txBody>
      </p:sp>
    </p:spTree>
    <p:extLst>
      <p:ext uri="{BB962C8B-B14F-4D97-AF65-F5344CB8AC3E}">
        <p14:creationId xmlns:p14="http://schemas.microsoft.com/office/powerpoint/2010/main" val="3611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514601"/>
            <a:ext cx="8229600" cy="30003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en-US" sz="4800" b="1" kern="0" dirty="0" smtClean="0">
                <a:solidFill>
                  <a:srgbClr val="336699"/>
                </a:solidFill>
                <a:ea typeface="ＭＳ Ｐゴシック" pitchFamily="34" charset="-128"/>
              </a:rPr>
              <a:t>Organisation of training activities under BTSF</a:t>
            </a: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7638"/>
            <a:ext cx="8229600" cy="617538"/>
          </a:xfrm>
          <a:noFill/>
        </p:spPr>
        <p:txBody>
          <a:bodyPr anchor="t"/>
          <a:lstStyle/>
          <a:p>
            <a:r>
              <a:rPr lang="en-GB" altLang="en-US" sz="3200" b="1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BTSF principles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152650"/>
            <a:ext cx="8505825" cy="3973513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Tx/>
            </a:pPr>
            <a:r>
              <a:rPr lang="en-GB" alt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to replace initial training for inspectors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en-US" sz="2200" b="1" dirty="0" smtClean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 MS responsibility for initial training</a:t>
            </a:r>
          </a:p>
          <a:p>
            <a:pPr>
              <a:buClrTx/>
            </a:pPr>
            <a:r>
              <a:rPr lang="en-GB" alt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complement initial training in areas where difficulties exist at EU level</a:t>
            </a:r>
          </a:p>
          <a:p>
            <a:pPr lvl="1">
              <a:buFont typeface="Wingdings" pitchFamily="2" charset="2"/>
              <a:buChar char="ð"/>
            </a:pPr>
            <a:r>
              <a:rPr lang="en-GB" altLang="en-US" sz="2200" b="1" dirty="0" smtClean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EU message / Mix of tutors team</a:t>
            </a:r>
            <a:endParaRPr lang="en-GB" altLang="en-US" sz="2200" b="1" dirty="0" smtClean="0">
              <a:solidFill>
                <a:srgbClr val="8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en-GB" alt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favour knowledge sharing and networking to increase compatibility of control procedures throughout the EU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en-GB" altLang="en-US" sz="2200" b="1" dirty="0" smtClean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Mix of tutors and participants</a:t>
            </a:r>
          </a:p>
          <a:p>
            <a:pPr>
              <a:lnSpc>
                <a:spcPct val="110000"/>
              </a:lnSpc>
              <a:buClrTx/>
            </a:pPr>
            <a:r>
              <a:rPr lang="en-GB" alt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To follow a train-the-trainer approach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en-GB" altLang="en-US" sz="2200" b="1" dirty="0" smtClean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Dissemination is a key factor for BTSF success</a:t>
            </a:r>
          </a:p>
        </p:txBody>
      </p:sp>
    </p:spTree>
    <p:extLst>
      <p:ext uri="{BB962C8B-B14F-4D97-AF65-F5344CB8AC3E}">
        <p14:creationId xmlns:p14="http://schemas.microsoft.com/office/powerpoint/2010/main" val="284150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id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/>
          <a:stretch>
            <a:fillRect/>
          </a:stretch>
        </p:blipFill>
        <p:spPr bwMode="auto">
          <a:xfrm>
            <a:off x="0" y="1643063"/>
            <a:ext cx="4857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68538" y="2276475"/>
            <a:ext cx="6875462" cy="3194050"/>
            <a:chOff x="2285948" y="1857364"/>
            <a:chExt cx="6858052" cy="3643338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2285948" y="1857364"/>
              <a:ext cx="6858052" cy="36433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endParaRPr lang="fr-FR" altLang="en-US" smtClean="0">
                <a:ea typeface="+mn-ea"/>
              </a:endParaRPr>
            </a:p>
          </p:txBody>
        </p:sp>
        <p:sp>
          <p:nvSpPr>
            <p:cNvPr id="10245" name="TextBox 1"/>
            <p:cNvSpPr txBox="1">
              <a:spLocks noChangeArrowheads="1"/>
            </p:cNvSpPr>
            <p:nvPr/>
          </p:nvSpPr>
          <p:spPr bwMode="auto">
            <a:xfrm>
              <a:off x="2572557" y="2072850"/>
              <a:ext cx="6284833" cy="326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1000" indent="-3810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358775" indent="-358775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defTabSz="914400" eaLnBrk="1" hangingPunct="1">
                <a:spcAft>
                  <a:spcPct val="50000"/>
                </a:spcAft>
                <a:buClrTx/>
                <a:buSzTx/>
                <a:buFontTx/>
                <a:buNone/>
              </a:pPr>
              <a:r>
                <a:rPr lang="en-GB" altLang="en-US" sz="3200" dirty="0" smtClean="0">
                  <a:solidFill>
                    <a:srgbClr val="336699"/>
                  </a:solidFill>
                  <a:ea typeface="ＭＳ Ｐゴシック" pitchFamily="34" charset="-128"/>
                </a:rPr>
                <a:t>Main features</a:t>
              </a:r>
            </a:p>
            <a:p>
              <a:pPr lvl="1" defTabSz="914400" eaLnBrk="1" hangingPunct="1">
                <a:lnSpc>
                  <a:spcPct val="110000"/>
                </a:lnSpc>
                <a:buClrTx/>
                <a:buSzTx/>
                <a:buFontTx/>
                <a:buChar char="•"/>
              </a:pPr>
              <a:r>
                <a:rPr lang="en-GB" altLang="en-US" sz="2000" b="0" dirty="0" smtClean="0">
                  <a:solidFill>
                    <a:srgbClr val="000000"/>
                  </a:solidFill>
                  <a:ea typeface="ＭＳ Ｐゴシック" pitchFamily="34" charset="-128"/>
                </a:rPr>
                <a:t>Training is organised by external contractors</a:t>
              </a:r>
            </a:p>
            <a:p>
              <a:pPr lvl="1" defTabSz="914400" eaLnBrk="1" hangingPunct="1">
                <a:lnSpc>
                  <a:spcPct val="110000"/>
                </a:lnSpc>
                <a:buClrTx/>
                <a:buSzTx/>
                <a:buFontTx/>
                <a:buChar char="•"/>
              </a:pPr>
              <a:r>
                <a:rPr lang="en-GB" altLang="en-US" sz="2000" b="0" dirty="0" smtClean="0">
                  <a:solidFill>
                    <a:srgbClr val="000000"/>
                  </a:solidFill>
                  <a:ea typeface="ＭＳ Ｐゴシック" pitchFamily="34" charset="-128"/>
                </a:rPr>
                <a:t>Training consists of workshops and/or secondment of individual experts </a:t>
              </a:r>
            </a:p>
            <a:p>
              <a:pPr lvl="1" defTabSz="914400" eaLnBrk="1" hangingPunct="1">
                <a:lnSpc>
                  <a:spcPct val="110000"/>
                </a:lnSpc>
                <a:buClrTx/>
                <a:buSzTx/>
                <a:buFontTx/>
                <a:buChar char="•"/>
              </a:pPr>
              <a:r>
                <a:rPr lang="en-GB" altLang="en-US" sz="2000" b="0" dirty="0" smtClean="0">
                  <a:solidFill>
                    <a:srgbClr val="000000"/>
                  </a:solidFill>
                  <a:ea typeface="ＭＳ Ｐゴシック" pitchFamily="34" charset="-128"/>
                </a:rPr>
                <a:t>Tuition by experts from the Commission, Member States, non-EU countries and international organisations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357188" y="3000375"/>
            <a:ext cx="7858125" cy="2928938"/>
          </a:xfrm>
          <a:prstGeom prst="roundRect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en-US">
              <a:ea typeface="Microsoft YaHei" charset="-122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1" y="1263689"/>
            <a:ext cx="8829674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defTabSz="449263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3200" dirty="0" smtClean="0">
                <a:solidFill>
                  <a:srgbClr val="336699"/>
                </a:solidFill>
                <a:ea typeface="Microsoft YaHei" charset="-122"/>
              </a:rPr>
              <a:t>Requested training services</a:t>
            </a:r>
            <a:endParaRPr lang="en-GB" altLang="en-US" sz="3200" dirty="0">
              <a:solidFill>
                <a:srgbClr val="336699"/>
              </a:solidFill>
              <a:ea typeface="Microsoft YaHei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1" y="1897259"/>
            <a:ext cx="8829674" cy="479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14375" indent="-26352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260475" indent="-3460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357188" lvl="1" defTabSz="449263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recruit a qualified tutoring team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develop a training programme meeting the objectives of the course and the requested technical coverage 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ensure a balanced mix of theoretical and practical sessions using interactive learning methodologies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develop the training material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promote the course and ensure appropriate participation through NCP network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identify appropriate training locations and organise all logistical aspects for participant attendance</a:t>
            </a:r>
          </a:p>
          <a:p>
            <a:pPr marL="357188" lvl="1" defTabSz="449263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To test the understanding of the trained subjects and measure the impact of the training</a:t>
            </a:r>
          </a:p>
        </p:txBody>
      </p:sp>
    </p:spTree>
    <p:extLst>
      <p:ext uri="{BB962C8B-B14F-4D97-AF65-F5344CB8AC3E}">
        <p14:creationId xmlns:p14="http://schemas.microsoft.com/office/powerpoint/2010/main" val="2299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514601"/>
            <a:ext cx="8229600" cy="22959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en-US" sz="4800" b="1" kern="0" dirty="0" smtClean="0">
                <a:solidFill>
                  <a:srgbClr val="336699"/>
                </a:solidFill>
                <a:ea typeface="ＭＳ Ｐゴシック" pitchFamily="34" charset="-128"/>
              </a:rPr>
              <a:t>Running BTSF Calls </a:t>
            </a:r>
            <a:r>
              <a:rPr lang="en-GB" altLang="en-US" sz="3200" b="1" kern="0" dirty="0" err="1" smtClean="0">
                <a:solidFill>
                  <a:srgbClr val="336699"/>
                </a:solidFill>
                <a:ea typeface="ＭＳ Ｐゴシック" pitchFamily="34" charset="-128"/>
              </a:rPr>
              <a:t>Chafea</a:t>
            </a:r>
            <a:r>
              <a:rPr lang="en-GB" altLang="en-US" sz="3200" b="1" kern="0" dirty="0" smtClean="0">
                <a:solidFill>
                  <a:srgbClr val="336699"/>
                </a:solidFill>
                <a:ea typeface="ＭＳ Ｐゴシック" pitchFamily="34" charset="-128"/>
              </a:rPr>
              <a:t>/2019/BTSF/01-02</a:t>
            </a: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6685" y="1234054"/>
            <a:ext cx="8832169" cy="63606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Meat </a:t>
            </a:r>
            <a:r>
              <a:rPr lang="en-US" sz="3200" b="1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hygiene and controls </a:t>
            </a:r>
            <a:r>
              <a:rPr lang="en-US" sz="32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(01)</a:t>
            </a:r>
            <a:endParaRPr lang="en-GB" altLang="en-US" sz="3200" b="1" i="1" dirty="0">
              <a:solidFill>
                <a:schemeClr val="accent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01281" y="1848101"/>
            <a:ext cx="8562975" cy="487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General features (</a:t>
            </a:r>
            <a:r>
              <a:rPr lang="en-GB" sz="20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2.080.000</a:t>
            </a:r>
            <a:r>
              <a:rPr lang="en-GB" sz="2000" b="1" dirty="0" smtClean="0"/>
              <a:t> </a:t>
            </a: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€, two phases)</a:t>
            </a:r>
          </a:p>
          <a:p>
            <a:pPr marL="542925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10 four-day  courses</a:t>
            </a:r>
          </a:p>
          <a:p>
            <a:pPr marL="542925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350 participants (around 35 per course)</a:t>
            </a:r>
          </a:p>
          <a:p>
            <a:pPr marL="200025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Objectives</a:t>
            </a:r>
          </a:p>
          <a:p>
            <a:pPr marL="542925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Disseminating knowledge and best practices for official controls in the meat sector 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marL="542925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favouring exchange of experience in order to increase the level of expertise</a:t>
            </a:r>
          </a:p>
          <a:p>
            <a:pPr marL="179388"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Target</a:t>
            </a:r>
          </a:p>
          <a:p>
            <a:pPr marL="542925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Officials from Competent Authorities involved in planning control activities on meat hygiene (central or regional level)</a:t>
            </a:r>
          </a:p>
          <a:p>
            <a:pPr marL="542925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 inspectors involved in control activities on meat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i="1" dirty="0" smtClean="0">
                <a:solidFill>
                  <a:srgbClr val="92D050"/>
                </a:solidFill>
                <a:latin typeface="Verdana" pitchFamily="34" charset="0"/>
              </a:rPr>
              <a:t>   Locations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or more distinct EU locations</a:t>
            </a:r>
            <a:endParaRPr lang="en-GB" b="1" i="1" dirty="0">
              <a:solidFill>
                <a:srgbClr val="92D05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6752" y="1277612"/>
            <a:ext cx="8832169" cy="67045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 </a:t>
            </a:r>
            <a:r>
              <a:rPr lang="en-US" sz="3000" b="1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 </a:t>
            </a:r>
            <a:r>
              <a:rPr lang="en-US" sz="30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exercises (02)</a:t>
            </a:r>
            <a:endParaRPr lang="en-GB" altLang="en-US" sz="3000" b="1" i="1" dirty="0">
              <a:solidFill>
                <a:schemeClr val="accent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752" y="1858433"/>
            <a:ext cx="8892721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General </a:t>
            </a:r>
            <a:r>
              <a:rPr lang="en-GB" sz="2000" b="1" i="1" dirty="0">
                <a:solidFill>
                  <a:srgbClr val="92D050"/>
                </a:solidFill>
                <a:latin typeface="Verdana" pitchFamily="34" charset="0"/>
              </a:rPr>
              <a:t>features </a:t>
            </a: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(1</a:t>
            </a:r>
            <a:r>
              <a:rPr lang="en-GB" sz="20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.700.000</a:t>
            </a:r>
            <a:r>
              <a:rPr lang="en-GB" sz="2000" dirty="0" smtClean="0"/>
              <a:t> </a:t>
            </a:r>
            <a:r>
              <a:rPr lang="en-GB" sz="2000" b="1" i="1" dirty="0">
                <a:solidFill>
                  <a:srgbClr val="92D050"/>
                </a:solidFill>
                <a:latin typeface="Verdana" pitchFamily="34" charset="0"/>
              </a:rPr>
              <a:t>€, two phases)</a:t>
            </a:r>
          </a:p>
          <a:p>
            <a:pPr marL="542925" indent="-3429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6 two day 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courses </a:t>
            </a:r>
            <a:endParaRPr lang="en-GB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42925" indent="-3429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dirty="0" smtClean="0">
                <a:solidFill>
                  <a:srgbClr val="000000"/>
                </a:solidFill>
                <a:latin typeface="Verdana" pitchFamily="34" charset="0"/>
              </a:rPr>
              <a:t>3 </a:t>
            </a:r>
            <a:r>
              <a:rPr lang="fr-BE" dirty="0" err="1" smtClean="0">
                <a:solidFill>
                  <a:srgbClr val="000000"/>
                </a:solidFill>
                <a:latin typeface="Verdana" pitchFamily="34" charset="0"/>
              </a:rPr>
              <a:t>fields</a:t>
            </a:r>
            <a:r>
              <a:rPr lang="fr-BE" dirty="0" smtClean="0">
                <a:solidFill>
                  <a:srgbClr val="000000"/>
                </a:solidFill>
                <a:latin typeface="Verdana" pitchFamily="34" charset="0"/>
              </a:rPr>
              <a:t> (Food </a:t>
            </a:r>
            <a:r>
              <a:rPr lang="fr-BE" dirty="0" err="1" smtClean="0">
                <a:solidFill>
                  <a:srgbClr val="000000"/>
                </a:solidFill>
                <a:latin typeface="Verdana" pitchFamily="34" charset="0"/>
              </a:rPr>
              <a:t>safety</a:t>
            </a:r>
            <a:r>
              <a:rPr lang="fr-BE" dirty="0" smtClean="0">
                <a:solidFill>
                  <a:srgbClr val="000000"/>
                </a:solidFill>
                <a:latin typeface="Verdana" pitchFamily="34" charset="0"/>
              </a:rPr>
              <a:t>/Animal </a:t>
            </a:r>
            <a:r>
              <a:rPr lang="fr-BE" dirty="0" err="1" smtClean="0">
                <a:solidFill>
                  <a:srgbClr val="000000"/>
                </a:solidFill>
                <a:latin typeface="Verdana" pitchFamily="34" charset="0"/>
              </a:rPr>
              <a:t>health</a:t>
            </a:r>
            <a:r>
              <a:rPr lang="fr-BE" dirty="0" smtClean="0">
                <a:solidFill>
                  <a:srgbClr val="000000"/>
                </a:solidFill>
                <a:latin typeface="Verdana" pitchFamily="34" charset="0"/>
              </a:rPr>
              <a:t>/Plant </a:t>
            </a:r>
            <a:r>
              <a:rPr lang="fr-BE" dirty="0" err="1" smtClean="0">
                <a:solidFill>
                  <a:srgbClr val="000000"/>
                </a:solidFill>
                <a:latin typeface="Verdana" pitchFamily="34" charset="0"/>
              </a:rPr>
              <a:t>health</a:t>
            </a:r>
            <a:r>
              <a:rPr lang="fr-BE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542925" indent="-3429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340 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supported participants in total 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(55-60  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participants per course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) Member States only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marL="200025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Objectives</a:t>
            </a:r>
            <a:endParaRPr lang="en-GB" sz="2000" b="1" i="1" dirty="0">
              <a:solidFill>
                <a:srgbClr val="92D050"/>
              </a:solidFill>
              <a:latin typeface="Verdana" pitchFamily="34" charset="0"/>
            </a:endParaRPr>
          </a:p>
          <a:p>
            <a:pPr marL="542925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preparedness and response to crisis ensuring better  coordination between local, national, EU and international levels</a:t>
            </a:r>
          </a:p>
          <a:p>
            <a:pPr marL="542925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communication and decision making in crisis situation.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algn="just">
              <a:spcBef>
                <a:spcPts val="600"/>
              </a:spcBef>
              <a:defRPr/>
            </a:pPr>
            <a:r>
              <a:rPr lang="en-GB" sz="2000" b="1" i="1" dirty="0">
                <a:solidFill>
                  <a:srgbClr val="92D050"/>
                </a:solidFill>
                <a:latin typeface="Verdana" pitchFamily="34" charset="0"/>
              </a:rPr>
              <a:t>Target</a:t>
            </a:r>
          </a:p>
          <a:p>
            <a:pPr marL="542925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Officials involved in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 preparedness/management in the chosen field</a:t>
            </a:r>
            <a:r>
              <a:rPr lang="en-US" dirty="0" smtClean="0"/>
              <a:t>.</a:t>
            </a:r>
          </a:p>
          <a:p>
            <a:pPr marL="257175" algn="just">
              <a:spcBef>
                <a:spcPts val="600"/>
              </a:spcBef>
              <a:defRPr/>
            </a:pPr>
            <a:r>
              <a:rPr lang="en-GB" sz="2000" b="1" i="1" dirty="0" smtClean="0">
                <a:solidFill>
                  <a:srgbClr val="92D050"/>
                </a:solidFill>
                <a:latin typeface="Verdana" pitchFamily="34" charset="0"/>
              </a:rPr>
              <a:t>Location</a:t>
            </a:r>
          </a:p>
          <a:p>
            <a:pPr marL="542925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courses are to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organised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Brussels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69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514601"/>
            <a:ext cx="8229600" cy="30003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en-US" sz="4800" b="1" kern="0" dirty="0" smtClean="0">
                <a:solidFill>
                  <a:srgbClr val="336699"/>
                </a:solidFill>
                <a:ea typeface="ＭＳ Ｐゴシック" pitchFamily="34" charset="-128"/>
              </a:rPr>
              <a:t>Background and evolution</a:t>
            </a:r>
            <a:br>
              <a:rPr lang="en-GB" altLang="en-US" sz="4800" b="1" kern="0" dirty="0" smtClean="0">
                <a:solidFill>
                  <a:srgbClr val="336699"/>
                </a:solidFill>
                <a:ea typeface="ＭＳ Ｐゴシック" pitchFamily="34" charset="-128"/>
              </a:rPr>
            </a:b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 txBox="1">
            <a:spLocks/>
          </p:cNvSpPr>
          <p:nvPr/>
        </p:nvSpPr>
        <p:spPr bwMode="auto">
          <a:xfrm>
            <a:off x="312159" y="2474046"/>
            <a:ext cx="84978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BE" sz="4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fr-BE" sz="4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4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BE" sz="4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r-BE" sz="4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fr-BE" sz="4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attention</a:t>
            </a:r>
          </a:p>
          <a:p>
            <a:pPr algn="ctr"/>
            <a:r>
              <a:rPr lang="fr-BE" sz="4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BE" sz="4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92D050"/>
                </a:solidFill>
                <a:ea typeface="MS PGothic" pitchFamily="34" charset="-128"/>
                <a:cs typeface="Arial" pitchFamily="34" charset="0"/>
                <a:hlinkClick r:id="rId3"/>
              </a:rPr>
              <a:t>https://</a:t>
            </a:r>
            <a:r>
              <a:rPr lang="en-GB" sz="2000" b="1" dirty="0" smtClean="0">
                <a:solidFill>
                  <a:srgbClr val="92D050"/>
                </a:solidFill>
                <a:ea typeface="MS PGothic" pitchFamily="34" charset="-128"/>
                <a:cs typeface="Arial" pitchFamily="34" charset="0"/>
                <a:hlinkClick r:id="rId3"/>
              </a:rPr>
              <a:t>ec.europa.eu/food/safety/btsf_en</a:t>
            </a:r>
            <a:endParaRPr lang="en-GB" sz="2000" b="1" dirty="0" smtClean="0">
              <a:solidFill>
                <a:srgbClr val="92D050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endParaRPr lang="en-GB" sz="2000" b="1" dirty="0">
              <a:solidFill>
                <a:srgbClr val="92D050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2000" b="1" dirty="0">
                <a:solidFill>
                  <a:srgbClr val="92D050"/>
                </a:solidFill>
                <a:ea typeface="MS PGothic" pitchFamily="34" charset="-128"/>
                <a:cs typeface="Arial" pitchFamily="34" charset="0"/>
                <a:hlinkClick r:id="rId4"/>
              </a:rPr>
              <a:t>http://</a:t>
            </a:r>
            <a:r>
              <a:rPr lang="en-GB" sz="2000" b="1" dirty="0" smtClean="0">
                <a:solidFill>
                  <a:srgbClr val="92D050"/>
                </a:solidFill>
                <a:ea typeface="MS PGothic" pitchFamily="34" charset="-128"/>
                <a:cs typeface="Arial" pitchFamily="34" charset="0"/>
                <a:hlinkClick r:id="rId4"/>
              </a:rPr>
              <a:t>ec.europa.eu/chafea/food/index.html</a:t>
            </a:r>
            <a:r>
              <a:rPr lang="en-GB" sz="2000" b="1" dirty="0" smtClean="0">
                <a:solidFill>
                  <a:srgbClr val="92D050"/>
                </a:solidFill>
                <a:ea typeface="MS PGothic" pitchFamily="34" charset="-128"/>
                <a:cs typeface="Arial" pitchFamily="34" charset="0"/>
              </a:rPr>
              <a:t> </a:t>
            </a:r>
            <a:endParaRPr lang="en-GB" sz="2000" b="1" dirty="0">
              <a:solidFill>
                <a:srgbClr val="92D05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li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044165"/>
            <a:ext cx="55038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14651" y="2347274"/>
            <a:ext cx="5953249" cy="3298847"/>
            <a:chOff x="3357554" y="1862477"/>
            <a:chExt cx="5471039" cy="1714512"/>
          </a:xfrm>
        </p:grpSpPr>
        <p:sp>
          <p:nvSpPr>
            <p:cNvPr id="4100" name="AutoShape 5"/>
            <p:cNvSpPr>
              <a:spLocks noChangeArrowheads="1"/>
            </p:cNvSpPr>
            <p:nvPr/>
          </p:nvSpPr>
          <p:spPr bwMode="auto">
            <a:xfrm>
              <a:off x="3357554" y="1862477"/>
              <a:ext cx="5357850" cy="1714512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4101" name="TextBox 1"/>
            <p:cNvSpPr txBox="1">
              <a:spLocks noChangeArrowheads="1"/>
            </p:cNvSpPr>
            <p:nvPr/>
          </p:nvSpPr>
          <p:spPr bwMode="auto">
            <a:xfrm>
              <a:off x="3470618" y="2094827"/>
              <a:ext cx="5357975" cy="13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-105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-105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-105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-105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-105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-105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-105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-105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-105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DG </a:t>
              </a:r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SANTE </a:t>
              </a:r>
              <a:r>
                <a:rPr lang="en-GB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training initiative for EU and </a:t>
              </a:r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non-EU </a:t>
              </a:r>
              <a:r>
                <a:rPr lang="en-GB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country </a:t>
              </a:r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official control staff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Launched in 2005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Covering food safety, plant health </a:t>
              </a:r>
              <a:r>
                <a:rPr lang="en-GB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animal health and welfare</a:t>
              </a:r>
            </a:p>
            <a:p>
              <a:pPr marL="361950" lvl="1" indent="-295275">
                <a:lnSpc>
                  <a:spcPct val="110000"/>
                </a:lnSpc>
                <a:buFont typeface="Arial" charset="0"/>
                <a:buChar char="•"/>
                <a:defRPr/>
              </a:pPr>
              <a:r>
                <a:rPr lang="en-GB" sz="2000" dirty="0" smtClean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Aims: High </a:t>
              </a:r>
              <a:r>
                <a:rPr lang="en-GB" sz="2000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levels of competence and awareness of EU rules </a:t>
              </a:r>
              <a:r>
                <a:rPr lang="en-GB" sz="2000" dirty="0" smtClean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leading to harmonised </a:t>
              </a:r>
              <a:r>
                <a:rPr lang="en-GB" sz="2000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approach to control </a:t>
              </a:r>
              <a:r>
                <a:rPr lang="en-GB" sz="2000" dirty="0" smtClean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systems</a:t>
              </a:r>
              <a:endPara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463676"/>
            <a:ext cx="8229600" cy="580489"/>
          </a:xfrm>
          <a:noFill/>
        </p:spPr>
        <p:txBody>
          <a:bodyPr anchor="t"/>
          <a:lstStyle/>
          <a:p>
            <a:pPr algn="l"/>
            <a:r>
              <a:rPr lang="en-GB" altLang="en-US" sz="3200" b="1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BTSF?</a:t>
            </a:r>
          </a:p>
        </p:txBody>
      </p:sp>
    </p:spTree>
    <p:extLst>
      <p:ext uri="{BB962C8B-B14F-4D97-AF65-F5344CB8AC3E}">
        <p14:creationId xmlns:p14="http://schemas.microsoft.com/office/powerpoint/2010/main" val="8349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76825" y="1989138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3922713" y="3213100"/>
            <a:ext cx="16557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3922713" y="3357563"/>
            <a:ext cx="16557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588125" y="4437063"/>
            <a:ext cx="1638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42A62A"/>
                </a:solidFill>
                <a:latin typeface="Eras Light ITC" pitchFamily="34" charset="0"/>
              </a:rPr>
              <a:t>Contractors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827088" y="4797425"/>
            <a:ext cx="179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>
                <a:solidFill>
                  <a:srgbClr val="3166CF"/>
                </a:solidFill>
                <a:latin typeface="Eras Light ITC" pitchFamily="34" charset="0"/>
              </a:rPr>
              <a:t>Commission</a:t>
            </a:r>
            <a:br>
              <a:rPr lang="fr-BE" altLang="en-US" sz="2000">
                <a:solidFill>
                  <a:srgbClr val="3166CF"/>
                </a:solidFill>
                <a:latin typeface="Eras Light ITC" pitchFamily="34" charset="0"/>
              </a:rPr>
            </a:br>
            <a:r>
              <a:rPr lang="fr-BE" altLang="en-US" sz="2000">
                <a:solidFill>
                  <a:srgbClr val="3166CF"/>
                </a:solidFill>
                <a:latin typeface="Eras Light ITC" pitchFamily="34" charset="0"/>
              </a:rPr>
              <a:t>services</a:t>
            </a:r>
            <a:endParaRPr lang="en-GB" altLang="en-US" sz="2000">
              <a:solidFill>
                <a:srgbClr val="3166CF"/>
              </a:solidFill>
              <a:latin typeface="Eras Light ITC" pitchFamily="34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r-BE" altLang="en-US" sz="2000">
                <a:solidFill>
                  <a:srgbClr val="3166CF"/>
                </a:solidFill>
                <a:latin typeface="Eras Light ITC" pitchFamily="34" charset="0"/>
              </a:rPr>
              <a:t>MS</a:t>
            </a:r>
            <a:endParaRPr lang="en-GB" altLang="en-US" sz="2000">
              <a:solidFill>
                <a:srgbClr val="3166CF"/>
              </a:solidFill>
              <a:latin typeface="Eras Light ITC" pitchFamily="34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635375" y="4365625"/>
            <a:ext cx="22336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>
                <a:solidFill>
                  <a:srgbClr val="3166CF"/>
                </a:solidFill>
                <a:latin typeface="Eras Light ITC" pitchFamily="34" charset="0"/>
              </a:rPr>
              <a:t>Non-EU countries</a:t>
            </a:r>
            <a:endParaRPr lang="en-GB" altLang="en-US" sz="2000">
              <a:solidFill>
                <a:srgbClr val="3166CF"/>
              </a:solidFill>
              <a:latin typeface="Eras Light ITC" pitchFamily="34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2555875" y="4797425"/>
            <a:ext cx="1655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3166CF"/>
                </a:solidFill>
                <a:latin typeface="Eras Light ITC" pitchFamily="34" charset="0"/>
              </a:rPr>
              <a:t>Other </a:t>
            </a:r>
            <a:br>
              <a:rPr lang="en-GB" altLang="en-US" sz="2000">
                <a:solidFill>
                  <a:srgbClr val="3166CF"/>
                </a:solidFill>
                <a:latin typeface="Eras Light ITC" pitchFamily="34" charset="0"/>
              </a:rPr>
            </a:br>
            <a:r>
              <a:rPr lang="en-GB" altLang="en-US" sz="2000">
                <a:solidFill>
                  <a:srgbClr val="3166CF"/>
                </a:solidFill>
                <a:latin typeface="Eras Light ITC" pitchFamily="34" charset="0"/>
              </a:rPr>
              <a:t>institutions</a:t>
            </a:r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H="1">
            <a:off x="898525" y="3644900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H="1">
            <a:off x="1762125" y="3573463"/>
            <a:ext cx="4333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2698750" y="3644900"/>
            <a:ext cx="3603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 flipV="1">
            <a:off x="3130550" y="3573463"/>
            <a:ext cx="7921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 flipH="1" flipV="1">
            <a:off x="7162800" y="3433306"/>
            <a:ext cx="288925" cy="1075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539750" y="1557338"/>
            <a:ext cx="547211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336699"/>
                </a:solidFill>
              </a:rPr>
              <a:t>Two  main actors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862" y="3033197"/>
            <a:ext cx="3094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SANTE – Unit D1</a:t>
            </a:r>
            <a:endParaRPr lang="en-GB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244" y="3033197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CHAFEA</a:t>
            </a:r>
            <a:endParaRPr lang="en-GB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03872"/>
            <a:ext cx="8229600" cy="71067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6699"/>
                </a:solidFill>
              </a:rPr>
              <a:t>BTSF: almost 15 years already</a:t>
            </a:r>
            <a:endParaRPr lang="en-GB" sz="3600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276475"/>
            <a:ext cx="8466137" cy="4105275"/>
          </a:xfrm>
        </p:spPr>
        <p:txBody>
          <a:bodyPr>
            <a:normAutofit/>
          </a:bodyPr>
          <a:lstStyle/>
          <a:p>
            <a:pPr>
              <a:buClrTx/>
              <a:buSzPct val="100000"/>
            </a:pPr>
            <a:r>
              <a:rPr lang="en-GB" sz="2400" dirty="0" smtClean="0"/>
              <a:t>Set up in 2005 on the basis of the OFFC Regulation</a:t>
            </a:r>
          </a:p>
          <a:p>
            <a:pPr>
              <a:buClrTx/>
              <a:buSzPct val="100000"/>
            </a:pPr>
            <a:r>
              <a:rPr lang="en-GB" sz="2400" dirty="0" smtClean="0"/>
              <a:t>Modest beginnings in 2006</a:t>
            </a:r>
          </a:p>
          <a:p>
            <a:pPr indent="0">
              <a:buClrTx/>
              <a:buNone/>
            </a:pPr>
            <a:endParaRPr lang="fr-BE" sz="2200" dirty="0"/>
          </a:p>
          <a:p>
            <a:pPr indent="0" algn="ctr">
              <a:spcAft>
                <a:spcPts val="2400"/>
              </a:spcAft>
              <a:buClrTx/>
              <a:buNone/>
            </a:pPr>
            <a:r>
              <a:rPr lang="fr-BE" b="1" dirty="0" smtClean="0">
                <a:solidFill>
                  <a:srgbClr val="C00000"/>
                </a:solidFill>
              </a:rPr>
              <a:t>NOW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342900">
              <a:buClrTx/>
              <a:buSzPct val="100000"/>
            </a:pPr>
            <a:r>
              <a:rPr lang="en-GB" sz="2400" dirty="0" smtClean="0"/>
              <a:t>at the </a:t>
            </a:r>
            <a:r>
              <a:rPr lang="en-GB" sz="2400" b="1" dirty="0" smtClean="0"/>
              <a:t>very heart</a:t>
            </a:r>
            <a:r>
              <a:rPr lang="en-GB" sz="2400" dirty="0" smtClean="0"/>
              <a:t> of the DG SANTE mission</a:t>
            </a:r>
          </a:p>
          <a:p>
            <a:pPr marL="342900">
              <a:buClrTx/>
              <a:buSzPct val="100000"/>
            </a:pPr>
            <a:r>
              <a:rPr lang="en-GB" sz="2400" dirty="0" smtClean="0"/>
              <a:t>a </a:t>
            </a:r>
            <a:r>
              <a:rPr lang="en-GB" sz="2400" b="1" dirty="0" smtClean="0"/>
              <a:t>key player </a:t>
            </a:r>
            <a:r>
              <a:rPr lang="en-GB" sz="2400" dirty="0" smtClean="0"/>
              <a:t>in SPS enforcement</a:t>
            </a:r>
          </a:p>
          <a:p>
            <a:pPr marL="361950" indent="-361950">
              <a:buClrTx/>
              <a:buSzPct val="100000"/>
            </a:pPr>
            <a:r>
              <a:rPr lang="en-GB" sz="2400" dirty="0"/>
              <a:t>a</a:t>
            </a:r>
            <a:r>
              <a:rPr lang="en-GB" sz="2400" dirty="0" smtClean="0"/>
              <a:t> solid</a:t>
            </a:r>
            <a:r>
              <a:rPr lang="en-GB" sz="2400" b="1" dirty="0" smtClean="0"/>
              <a:t> capacity building programme</a:t>
            </a:r>
            <a:r>
              <a:rPr lang="en-GB" sz="2400" dirty="0" smtClean="0"/>
              <a:t> in the EU and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1854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57338"/>
            <a:ext cx="8940800" cy="574675"/>
          </a:xfrm>
        </p:spPr>
        <p:txBody>
          <a:bodyPr lIns="91440" tIns="45720" rIns="91440" bIns="45720" anchor="t">
            <a:noAutofit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BTSF in figures from 2006 to 2018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92375"/>
            <a:ext cx="7981950" cy="3529013"/>
          </a:xfrm>
        </p:spPr>
        <p:txBody>
          <a:bodyPr lIns="91440" tIns="45720" rIns="91440" bIns="45720">
            <a:normAutofit fontScale="92500"/>
          </a:bodyPr>
          <a:lstStyle/>
          <a:p>
            <a:pPr marL="0" indent="0" algn="ctr" eaLnBrk="1" hangingPunct="1">
              <a:buNone/>
            </a:pPr>
            <a:r>
              <a:rPr lang="en-GB" b="1" i="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comprehensive programme </a:t>
            </a:r>
          </a:p>
          <a:p>
            <a:pPr algn="ctr" eaLnBrk="1" hangingPunct="1"/>
            <a:endParaRPr lang="en-GB" sz="2800" b="1" i="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GB" sz="3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1900 events</a:t>
            </a:r>
          </a:p>
          <a:p>
            <a:pPr algn="ctr" eaLnBrk="1" hangingPunct="1"/>
            <a:r>
              <a:rPr lang="en-GB" sz="3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</a:t>
            </a:r>
            <a:r>
              <a:rPr lang="en-GB" sz="3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71.000 </a:t>
            </a:r>
            <a:r>
              <a:rPr lang="en-GB" sz="3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</a:p>
          <a:p>
            <a:pPr algn="ctr" eaLnBrk="1" hangingPunct="1"/>
            <a:r>
              <a:rPr lang="en-GB" sz="3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of approx. € 170 million</a:t>
            </a:r>
          </a:p>
          <a:p>
            <a:pPr algn="ctr" eaLnBrk="1" hangingPunct="1"/>
            <a:endParaRPr lang="fr-BE" sz="2800" b="1" dirty="0" smtClean="0">
              <a:solidFill>
                <a:srgbClr val="990000"/>
              </a:solidFill>
            </a:endParaRPr>
          </a:p>
          <a:p>
            <a:pPr marL="0" indent="0" algn="ctr" eaLnBrk="1" hangingPunct="1">
              <a:buNone/>
            </a:pPr>
            <a:r>
              <a:rPr lang="en-GB" sz="2600" b="1" dirty="0" smtClean="0">
                <a:solidFill>
                  <a:srgbClr val="00B0F0"/>
                </a:solidFill>
                <a:latin typeface="Eras Light ITC"/>
              </a:rPr>
              <a:t>Approx. 20% of this activity covers non-EU countries</a:t>
            </a:r>
            <a:r>
              <a:rPr lang="fr-FR" sz="2600" dirty="0" smtClean="0">
                <a:solidFill>
                  <a:srgbClr val="0047FF"/>
                </a:solidFill>
                <a:latin typeface="Eras Light ITC"/>
              </a:rPr>
              <a:t> </a:t>
            </a:r>
          </a:p>
          <a:p>
            <a:pPr algn="ctr" eaLnBrk="1" hangingPunct="1"/>
            <a:endParaRPr lang="en-GB" sz="2800" b="1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357188" y="3000375"/>
            <a:ext cx="7858125" cy="2928938"/>
          </a:xfrm>
          <a:prstGeom prst="roundRect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en-US">
              <a:ea typeface="Microsoft YaHei" charset="-122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1" y="1412776"/>
            <a:ext cx="8829674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defTabSz="449263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3600" dirty="0" smtClean="0">
                <a:solidFill>
                  <a:srgbClr val="336699"/>
                </a:solidFill>
                <a:ea typeface="Microsoft YaHei" charset="-122"/>
              </a:rPr>
              <a:t>BTSF monitoring and supervision</a:t>
            </a:r>
            <a:endParaRPr lang="en-GB" altLang="en-US" sz="3600" dirty="0">
              <a:solidFill>
                <a:srgbClr val="336699"/>
              </a:solidFill>
              <a:ea typeface="Microsoft YaHei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09563" y="2172584"/>
            <a:ext cx="8568952" cy="412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14375" indent="-26352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260475" indent="-3460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defTabSz="449263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 b="0" dirty="0" smtClean="0">
                <a:solidFill>
                  <a:prstClr val="black"/>
                </a:solidFill>
                <a:ea typeface="Microsoft YaHei" charset="-122"/>
              </a:rPr>
              <a:t>At the end of each training day/seminar</a:t>
            </a:r>
          </a:p>
          <a:p>
            <a:pPr lvl="2" defTabSz="449263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‒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Participants (Satisfaction + Learning)</a:t>
            </a:r>
          </a:p>
          <a:p>
            <a:pPr lvl="2" defTabSz="449263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‒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Commission observers</a:t>
            </a:r>
            <a:endParaRPr lang="en-GB" altLang="en-US" sz="2400" b="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 b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Some months after each training seminar</a:t>
            </a:r>
          </a:p>
          <a:p>
            <a:pPr lvl="2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−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Participants (Behaviour + Dissemination)</a:t>
            </a:r>
            <a:endParaRPr lang="en-GB" altLang="en-US" sz="2400" b="0" dirty="0" smtClean="0">
              <a:solidFill>
                <a:prstClr val="black"/>
              </a:solidFill>
              <a:ea typeface="Microsoft YaHei" charset="-122"/>
            </a:endParaRPr>
          </a:p>
          <a:p>
            <a:pPr lvl="1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 b="0" dirty="0" smtClean="0">
                <a:solidFill>
                  <a:prstClr val="black"/>
                </a:solidFill>
                <a:ea typeface="Microsoft YaHei" charset="-122"/>
              </a:rPr>
              <a:t>During the life </a:t>
            </a:r>
            <a:r>
              <a:rPr lang="en-GB" altLang="en-US" sz="2400" b="0" dirty="0">
                <a:solidFill>
                  <a:prstClr val="black"/>
                </a:solidFill>
                <a:ea typeface="Microsoft YaHei" charset="-122"/>
              </a:rPr>
              <a:t>of each training programme</a:t>
            </a:r>
            <a:endParaRPr lang="en-GB" altLang="en-US" sz="2400" b="0" dirty="0" smtClean="0">
              <a:solidFill>
                <a:prstClr val="black"/>
              </a:solidFill>
              <a:ea typeface="Microsoft YaHei" charset="-122"/>
            </a:endParaRPr>
          </a:p>
          <a:p>
            <a:pPr lvl="2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−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Interim reports</a:t>
            </a:r>
          </a:p>
          <a:p>
            <a:pPr lvl="1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 b="0" dirty="0" smtClean="0">
                <a:solidFill>
                  <a:prstClr val="black"/>
                </a:solidFill>
                <a:ea typeface="Microsoft YaHei" charset="-122"/>
              </a:rPr>
              <a:t>At the end of each training programme</a:t>
            </a:r>
          </a:p>
          <a:p>
            <a:pPr lvl="2" defTabSz="449263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‒"/>
            </a:pPr>
            <a:r>
              <a:rPr lang="en-GB" altLang="en-US" sz="2000" b="0" dirty="0" smtClean="0">
                <a:solidFill>
                  <a:prstClr val="black"/>
                </a:solidFill>
                <a:ea typeface="Microsoft YaHei" charset="-122"/>
              </a:rPr>
              <a:t>MS National Contact Points, Commission services</a:t>
            </a:r>
          </a:p>
          <a:p>
            <a:pPr lvl="1"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 b="0" dirty="0" smtClean="0">
                <a:solidFill>
                  <a:prstClr val="black"/>
                </a:solidFill>
                <a:ea typeface="Microsoft YaHei" charset="-122"/>
              </a:rPr>
              <a:t>Regular general ex-post assessment</a:t>
            </a:r>
          </a:p>
        </p:txBody>
      </p:sp>
    </p:spTree>
    <p:extLst>
      <p:ext uri="{BB962C8B-B14F-4D97-AF65-F5344CB8AC3E}">
        <p14:creationId xmlns:p14="http://schemas.microsoft.com/office/powerpoint/2010/main" val="37350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581150"/>
            <a:ext cx="8229600" cy="617538"/>
          </a:xfrm>
        </p:spPr>
        <p:txBody>
          <a:bodyPr>
            <a:noAutofit/>
          </a:bodyPr>
          <a:lstStyle/>
          <a:p>
            <a:r>
              <a:rPr lang="en-GB" altLang="en-US" sz="3200" b="1" dirty="0" smtClean="0">
                <a:solidFill>
                  <a:srgbClr val="336699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Regular assessment outcomes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" y="2546074"/>
            <a:ext cx="8934450" cy="2811946"/>
          </a:xfrm>
        </p:spPr>
        <p:txBody>
          <a:bodyPr>
            <a:normAutofit/>
          </a:bodyPr>
          <a:lstStyle/>
          <a:p>
            <a:pPr marL="0" lvl="0">
              <a:buSzPct val="100000"/>
              <a:buFontTx/>
              <a:buChar char="•"/>
            </a:pPr>
            <a:r>
              <a:rPr lang="en-GB" altLang="en-US" sz="2400" b="1" dirty="0" smtClean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Conclusions </a:t>
            </a:r>
            <a:r>
              <a:rPr lang="en-GB" altLang="en-US" sz="2400" dirty="0" smtClean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(Final report: end 2017)</a:t>
            </a:r>
            <a:endParaRPr lang="en-GB" altLang="en-US" sz="2400" dirty="0" smtClean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000" dirty="0" smtClean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the current training model (key performance indicators and robust cost /benefit model) is cost-effective,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000" dirty="0" smtClean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A blended training model will enable meeting more efficiently the objectives of BTSF,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‒"/>
            </a:pPr>
            <a:r>
              <a:rPr lang="en-GB" altLang="en-US" sz="2000" dirty="0" smtClean="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Verdana" pitchFamily="34" charset="0"/>
              </a:rPr>
              <a:t>Greater efforts on dissemination will increase BTSF impacts.</a:t>
            </a:r>
          </a:p>
        </p:txBody>
      </p:sp>
    </p:spTree>
    <p:extLst>
      <p:ext uri="{BB962C8B-B14F-4D97-AF65-F5344CB8AC3E}">
        <p14:creationId xmlns:p14="http://schemas.microsoft.com/office/powerpoint/2010/main" val="2627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6"/>
            <a:ext cx="8229600" cy="3975238"/>
          </a:xfrm>
        </p:spPr>
        <p:txBody>
          <a:bodyPr>
            <a:normAutofit/>
          </a:bodyPr>
          <a:lstStyle/>
          <a:p>
            <a:pPr marL="457200" indent="-457200">
              <a:buClrTx/>
            </a:pPr>
            <a:r>
              <a:rPr lang="en-GB" sz="2800" dirty="0" smtClean="0"/>
              <a:t>A comprehensive programme</a:t>
            </a:r>
          </a:p>
          <a:p>
            <a:pPr marL="457200" indent="-457200">
              <a:buClrTx/>
            </a:pPr>
            <a:r>
              <a:rPr lang="en-GB" sz="2800" dirty="0" smtClean="0"/>
              <a:t>Based on a traditional learning model with </a:t>
            </a:r>
          </a:p>
          <a:p>
            <a:pPr marL="1200150" lvl="1" indent="-457200">
              <a:buClrTx/>
            </a:pPr>
            <a:r>
              <a:rPr lang="en-GB" sz="2400" dirty="0" smtClean="0"/>
              <a:t>(Regional) training workshops where tuition is provided by EU experts</a:t>
            </a:r>
          </a:p>
          <a:p>
            <a:pPr marL="1200150" lvl="1" indent="-457200">
              <a:buClrTx/>
            </a:pPr>
            <a:r>
              <a:rPr lang="en-GB" sz="2400" dirty="0" smtClean="0"/>
              <a:t>Ad hoc assistance missions (STMs) where an EU expert is seconded to a specific country to solve a specific issue</a:t>
            </a:r>
          </a:p>
          <a:p>
            <a:pPr indent="0" algn="ctr">
              <a:spcBef>
                <a:spcPts val="1800"/>
              </a:spcBef>
              <a:buNone/>
            </a:pPr>
            <a:r>
              <a:rPr lang="en-GB" sz="2800" b="1" dirty="0" smtClean="0">
                <a:solidFill>
                  <a:srgbClr val="990000"/>
                </a:solidFill>
              </a:rPr>
              <a:t>= Face-to-face training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" y="149824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1800"/>
              </a:spcAft>
              <a:buClr>
                <a:srgbClr val="0F5494"/>
              </a:buClr>
              <a:buSzPct val="120000"/>
            </a:pPr>
            <a:r>
              <a:rPr lang="en-GB" sz="32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BTSF today</a:t>
            </a:r>
            <a:endParaRPr lang="en-GB" sz="3200" b="1" dirty="0">
              <a:solidFill>
                <a:srgbClr val="33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829</Words>
  <Application>Microsoft Office PowerPoint</Application>
  <PresentationFormat>On-screen Show (4:3)</PresentationFormat>
  <Paragraphs>132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Microsoft YaHei</vt:lpstr>
      <vt:lpstr>ＭＳ Ｐゴシック</vt:lpstr>
      <vt:lpstr>ＭＳ Ｐゴシック</vt:lpstr>
      <vt:lpstr>Arial</vt:lpstr>
      <vt:lpstr>Calibri</vt:lpstr>
      <vt:lpstr>Eras Light ITC</vt:lpstr>
      <vt:lpstr>Times New Roman</vt:lpstr>
      <vt:lpstr>Verdana</vt:lpstr>
      <vt:lpstr>Wingdings</vt:lpstr>
      <vt:lpstr>Office Theme</vt:lpstr>
      <vt:lpstr>1_Office Theme</vt:lpstr>
      <vt:lpstr>2_Office Theme</vt:lpstr>
      <vt:lpstr>4_Office Theme</vt:lpstr>
      <vt:lpstr>5_Office Theme</vt:lpstr>
      <vt:lpstr>  The 'Better Training  for Safer Food' initiative  </vt:lpstr>
      <vt:lpstr>Background and evolution </vt:lpstr>
      <vt:lpstr>What is BTSF?</vt:lpstr>
      <vt:lpstr>PowerPoint Presentation</vt:lpstr>
      <vt:lpstr>BTSF: almost 15 years already</vt:lpstr>
      <vt:lpstr>BTSF in figures from 2006 to 2018</vt:lpstr>
      <vt:lpstr>PowerPoint Presentation</vt:lpstr>
      <vt:lpstr>Regular assessment outcomes</vt:lpstr>
      <vt:lpstr>PowerPoint Presentation</vt:lpstr>
      <vt:lpstr>PowerPoint Presentation</vt:lpstr>
      <vt:lpstr>Towards a blended learning model</vt:lpstr>
      <vt:lpstr>Reinforcing dissemination efforts</vt:lpstr>
      <vt:lpstr>Organisation of training activities under BTSF</vt:lpstr>
      <vt:lpstr>BTSF principles</vt:lpstr>
      <vt:lpstr>PowerPoint Presentation</vt:lpstr>
      <vt:lpstr>PowerPoint Presentation</vt:lpstr>
      <vt:lpstr>Running BTSF Calls Chafea/2019/BTSF/01-02</vt:lpstr>
      <vt:lpstr>Meat hygiene and controls (01)</vt:lpstr>
      <vt:lpstr>Crisis simulation exercises (02)</vt:lpstr>
      <vt:lpstr>PowerPoint Presentation</vt:lpstr>
    </vt:vector>
  </TitlesOfParts>
  <Company>sanco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Fassio</dc:creator>
  <cp:lastModifiedBy>CHALUS Thierry (SANTE)</cp:lastModifiedBy>
  <cp:revision>167</cp:revision>
  <cp:lastPrinted>2018-09-10T13:31:49Z</cp:lastPrinted>
  <dcterms:created xsi:type="dcterms:W3CDTF">2014-09-17T09:48:16Z</dcterms:created>
  <dcterms:modified xsi:type="dcterms:W3CDTF">2019-09-10T07:47:11Z</dcterms:modified>
</cp:coreProperties>
</file>